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2" r:id="rId1"/>
    <p:sldMasterId id="2147483714" r:id="rId2"/>
  </p:sldMasterIdLst>
  <p:notesMasterIdLst>
    <p:notesMasterId r:id="rId13"/>
  </p:notesMasterIdLst>
  <p:handoutMasterIdLst>
    <p:handoutMasterId r:id="rId14"/>
  </p:handoutMasterIdLst>
  <p:sldIdLst>
    <p:sldId id="309" r:id="rId3"/>
    <p:sldId id="443" r:id="rId4"/>
    <p:sldId id="458" r:id="rId5"/>
    <p:sldId id="462" r:id="rId6"/>
    <p:sldId id="461" r:id="rId7"/>
    <p:sldId id="463" r:id="rId8"/>
    <p:sldId id="464" r:id="rId9"/>
    <p:sldId id="444" r:id="rId10"/>
    <p:sldId id="258" r:id="rId11"/>
    <p:sldId id="465" r:id="rId12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ra Teresita Núñez Guzmán" initials="STNG" lastIdx="26" clrIdx="0">
    <p:extLst>
      <p:ext uri="{19B8F6BF-5375-455C-9EA6-DF929625EA0E}">
        <p15:presenceInfo xmlns:p15="http://schemas.microsoft.com/office/powerpoint/2012/main" userId="07b350c80e6ce32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  <a:srgbClr val="BF9000"/>
    <a:srgbClr val="8FAADC"/>
    <a:srgbClr val="A9D18E"/>
    <a:srgbClr val="4472C4"/>
    <a:srgbClr val="F8E8E8"/>
    <a:srgbClr val="F2CCCE"/>
    <a:srgbClr val="FCE6D1"/>
    <a:srgbClr val="0432FF"/>
    <a:srgbClr val="FF0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29"/>
    <p:restoredTop sz="94662"/>
  </p:normalViewPr>
  <p:slideViewPr>
    <p:cSldViewPr snapToGrid="0" snapToObjects="1">
      <p:cViewPr varScale="1">
        <p:scale>
          <a:sx n="35" d="100"/>
          <a:sy n="35" d="100"/>
        </p:scale>
        <p:origin x="112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67F2C32-B01B-B543-B11B-8DC887B5C7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FD36ACF-977F-F441-AE0C-42D2EC2D42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B8534-1041-3542-B2D5-154A909D5199}" type="datetimeFigureOut">
              <a:rPr lang="es-MX" smtClean="0"/>
              <a:t>18/04/2023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335EA28-E396-F54D-899B-32F6D13512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F457ACA-AFA3-F74B-83BA-CF7BB2CA0F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F9FE4-0CA7-0C45-91B3-27DDBFF1B3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7569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93D27-7C56-4A4A-9CB2-5E3411997743}" type="datetimeFigureOut">
              <a:rPr lang="es-MX" smtClean="0"/>
              <a:t>18/04/2023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A9C40-C688-6047-B994-DE2F9BA9093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159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Participación de experto Alfred </a:t>
            </a:r>
            <a:r>
              <a:rPr lang="es-E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Vormfelde</a:t>
            </a:r>
            <a:r>
              <a:rPr lang="es-MX" dirty="0">
                <a:effectLst/>
              </a:rPr>
              <a:t> 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CA5AB-D2DF-F646-BCF7-A2C55180343A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969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659304" y="-118752"/>
            <a:ext cx="25030073" cy="13847596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338370" y="2372967"/>
            <a:ext cx="17695538" cy="8955866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8244" y="4151009"/>
            <a:ext cx="17358700" cy="3497458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10799" spc="-300"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8246" y="7812533"/>
            <a:ext cx="17345725" cy="2645174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0">
                <a:solidFill>
                  <a:srgbClr val="FFFEFF"/>
                </a:solidFill>
              </a:defRPr>
            </a:lvl1pPr>
            <a:lvl2pPr marL="914354" indent="0" algn="ctr">
              <a:buNone/>
              <a:defRPr sz="36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9239" y="640080"/>
            <a:ext cx="7314724" cy="64008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EE5470EB-A6F4-B049-9A59-4C4E4573598D}" type="datetime1">
              <a:rPr lang="es-MX" smtClean="0"/>
              <a:t>18/04/2023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9239" y="12454128"/>
            <a:ext cx="21176126" cy="640080"/>
          </a:xfrm>
        </p:spPr>
        <p:txBody>
          <a:bodyPr/>
          <a:lstStyle>
            <a:lvl1pPr algn="ctr">
              <a:defRPr/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8397" y="640080"/>
            <a:ext cx="1828681" cy="640080"/>
          </a:xfrm>
        </p:spPr>
        <p:txBody>
          <a:bodyPr/>
          <a:lstStyle/>
          <a:p>
            <a:fld id="{9BB157E7-69A5-5641-9432-8E4A3134E0D9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A17AC7B0-A941-A248-8437-4A91AD73CE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800" cy="1371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01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834972" y="0"/>
            <a:ext cx="25166590" cy="13706476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1600184" y="3399179"/>
            <a:ext cx="7348474" cy="6940842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148" y="4699851"/>
            <a:ext cx="7001936" cy="491288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19302" y="1589438"/>
            <a:ext cx="12549253" cy="1051418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BDDF-864D-2048-984F-52BE9E9F1DEA}" type="datetime1">
              <a:rPr lang="es-MX" smtClean="0"/>
              <a:t>18/04/2023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124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25166590" cy="13706476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15436891" y="3399179"/>
            <a:ext cx="7348474" cy="6940842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13859" y="4699850"/>
            <a:ext cx="7001934" cy="4912884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5390" y="1596889"/>
            <a:ext cx="12536428" cy="10514606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9239" y="640080"/>
            <a:ext cx="7314724" cy="640080"/>
          </a:xfrm>
        </p:spPr>
        <p:txBody>
          <a:bodyPr/>
          <a:lstStyle/>
          <a:p>
            <a:fld id="{72900A8B-F97F-D34C-8D0D-77390D13A402}" type="datetime1">
              <a:rPr lang="es-MX" smtClean="0"/>
              <a:t>18/04/2023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9239" y="12454128"/>
            <a:ext cx="21176126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8397" y="640080"/>
            <a:ext cx="1828681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552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C41895-8F01-534F-9C60-1D888214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6274560-97F2-2B4F-A914-6BA59C91F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/>
          <a:p>
            <a:fld id="{1BE8AE6C-D14E-8443-A5D6-4AEF3A117CD7}" type="datetime1">
              <a:rPr lang="es-MX" smtClean="0"/>
              <a:t>18/04/2023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ACD270F-C0EC-614F-8111-A40DBCA23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3D3BFEE-791D-4C4A-8085-3B9494A79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/>
          <a:lstStyle/>
          <a:p>
            <a:fld id="{9BB157E7-69A5-5641-9432-8E4A3134E0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6236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5281D-C7AF-5EEB-DBD3-411B23A75A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F18705-EF89-B8F5-D621-D4CD1FA13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579BB3-F5AA-0766-4B62-7560C8863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9"/>
            <a:fld id="{27A0AF08-9B27-5D4B-9EFE-24B529234E3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18/04/2023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D5A413-9DA1-53ED-0C06-62B7432FC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9"/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20D9B6-68A5-B143-F588-01EC4C38C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9"/>
            <a:fld id="{C5C4EEFC-2452-7C4B-9101-ED9A78D5A63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93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A108CB-0DC6-EFBF-E425-AB532F015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C17C36-F3E9-26F0-A656-F652319E8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FFA7BD-EFCA-7C96-46E6-2E80009B8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9"/>
            <a:fld id="{27A0AF08-9B27-5D4B-9EFE-24B529234E3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18/04/2023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68FFEE-616F-EBC2-91C2-3EAFB46D5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9"/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46CC32-BCDA-4504-8276-E5286FE4A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9"/>
            <a:fld id="{C5C4EEFC-2452-7C4B-9101-ED9A78D5A63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5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E433D0-5019-33F7-4424-D36BC7532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7DF2C8-BE92-FA13-759A-64AFB518D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3E3DCD-9378-D622-3A01-F2D22E5F7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9"/>
            <a:fld id="{27A0AF08-9B27-5D4B-9EFE-24B529234E3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18/04/2023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A1C7B9-9B0E-910B-69B5-11901A9DC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9"/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97A9C8-5956-8ECA-8255-BA85D9F2F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9"/>
            <a:fld id="{C5C4EEFC-2452-7C4B-9101-ED9A78D5A63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6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5505A4-15F1-395D-3CDE-91AC78D6D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1A6366-696E-E09C-9B69-D8D31D40A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96B5AA-8803-F0F0-3398-80D6F550E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248FAA-4ADD-8A12-1FE7-D8F246D4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9"/>
            <a:fld id="{27A0AF08-9B27-5D4B-9EFE-24B529234E3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18/04/2023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2398EA-0FB0-42B0-B836-410218F4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9"/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420AEF-0C59-4BA5-1F14-18B93301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9"/>
            <a:fld id="{C5C4EEFC-2452-7C4B-9101-ED9A78D5A63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65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E21A20-D0A8-91A0-30A5-0BE835643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F7F7FE-EA18-699A-D6DF-F68AE2592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70ED2D-EEE6-155E-56F5-1473415EB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674AA5-6045-2CA0-2BCE-7E7042D796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78ADBFF-E12B-F0CB-094B-ABC289AFCD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186A3D2-F67B-C088-9368-4596D7A4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9"/>
            <a:fld id="{27A0AF08-9B27-5D4B-9EFE-24B529234E3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18/04/2023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BDC5363-7C10-7AFE-2EBF-7DBF34E8A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9"/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EB26A82-8E98-FB7D-8DDB-15E6799D8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9"/>
            <a:fld id="{C5C4EEFC-2452-7C4B-9101-ED9A78D5A63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58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81CBAB-CBE4-F605-6318-8C74ED9D3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46EFCC-E2A4-4B1D-39B8-8A781905B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9"/>
            <a:fld id="{27A0AF08-9B27-5D4B-9EFE-24B529234E3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18/04/2023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96AB71-2C19-2ACC-33B7-278FA4975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9"/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38A0E1-2A4C-9E9A-1091-65D18E4D1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9"/>
            <a:fld id="{C5C4EEFC-2452-7C4B-9101-ED9A78D5A63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36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D8B3E5D-7E96-3CB2-92EB-573B17C8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9"/>
            <a:fld id="{27A0AF08-9B27-5D4B-9EFE-24B529234E3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18/04/2023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315F7A0-9376-865B-0472-8AB95CDA9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9"/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BE39D3C-0283-6BD2-DDB3-D3F202A96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9"/>
            <a:fld id="{C5C4EEFC-2452-7C4B-9101-ED9A78D5A63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9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834972" y="0"/>
            <a:ext cx="25166590" cy="13706476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1600184" y="3399179"/>
            <a:ext cx="7348474" cy="6940842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147" y="4699850"/>
            <a:ext cx="6997503" cy="491288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6229" y="1606372"/>
            <a:ext cx="12562928" cy="10497244"/>
          </a:xfrm>
        </p:spPr>
        <p:txBody>
          <a:bodyPr anchor="ctr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33921-879E-FE4B-897D-FE8555F59CCA}" type="datetime1">
              <a:rPr lang="es-MX" smtClean="0"/>
              <a:t>18/04/2023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57E7-69A5-5641-9432-8E4A3134E0D9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33" name="Marcador de contenido 3">
            <a:extLst>
              <a:ext uri="{FF2B5EF4-FFF2-40B4-BE49-F238E27FC236}">
                <a16:creationId xmlns:a16="http://schemas.microsoft.com/office/drawing/2014/main" id="{87B5451A-58E9-1B49-A86F-042531BD31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2800" cy="137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66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A0D4CE-3BF3-DA39-BF83-06F01C33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8FEBB8-1C08-F1B5-2265-CF8A3A673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006A90-A6F9-A0A1-31DE-38E043DCD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11216F-18BD-6C37-6650-04C0919D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9"/>
            <a:fld id="{27A0AF08-9B27-5D4B-9EFE-24B529234E3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18/04/2023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9860F5-23C2-C520-00D0-B6F7EFB9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9"/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01D557-95CB-69AA-DEB6-E8B15B046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9"/>
            <a:fld id="{C5C4EEFC-2452-7C4B-9101-ED9A78D5A63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39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7A88F-F47B-C521-2630-4D7607F2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172407B-08FE-FA6A-3B38-7A67F8F550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66EF27-CA6A-6C1E-3635-61469FEC3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68CEDC-E612-6862-0E48-96B7B9A94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9"/>
            <a:fld id="{27A0AF08-9B27-5D4B-9EFE-24B529234E3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18/04/2023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3CCF82-C6BD-C027-BF3C-8A18AB77C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9"/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C2354E-923A-146B-58EC-B67CB82B9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9"/>
            <a:fld id="{C5C4EEFC-2452-7C4B-9101-ED9A78D5A63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73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7DA3A8-AAC3-3DF7-224B-FED5F28B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B49ECA-4C85-182A-35F5-F6E88C08A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291C56-15FF-17A3-6302-5853D9253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9"/>
            <a:fld id="{27A0AF08-9B27-5D4B-9EFE-24B529234E3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18/04/2023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C445B2-8F12-9275-53DD-88553E33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9"/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9F9295-FAC3-EEC8-21FF-D115DEF2A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9"/>
            <a:fld id="{C5C4EEFC-2452-7C4B-9101-ED9A78D5A63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10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A8942BA-7DDB-89E6-D9B7-C41BB80E7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0A7169A-E495-DC8F-423C-BCB0C6AD6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792793-A2E6-027B-03F7-2C3C377A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9"/>
            <a:fld id="{27A0AF08-9B27-5D4B-9EFE-24B529234E3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18/04/2023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19192D-FB91-EE21-76E4-B1EBE1D6B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9"/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EE2231-CD07-5188-7842-90D6F7C8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9"/>
            <a:fld id="{C5C4EEFC-2452-7C4B-9101-ED9A78D5A63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12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659304" y="-118752"/>
            <a:ext cx="25030073" cy="13847596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518667" y="2372967"/>
            <a:ext cx="11331552" cy="8955866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7997" y="4149460"/>
            <a:ext cx="10979733" cy="3378780"/>
          </a:xfrm>
        </p:spPr>
        <p:txBody>
          <a:bodyPr bIns="0" anchor="b">
            <a:normAutofit/>
          </a:bodyPr>
          <a:lstStyle>
            <a:lvl1pPr algn="ctr">
              <a:defRPr sz="8800"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7996" y="7693702"/>
            <a:ext cx="10979731" cy="2767540"/>
          </a:xfrm>
        </p:spPr>
        <p:txBody>
          <a:bodyPr tIns="0">
            <a:normAutofit/>
          </a:bodyPr>
          <a:lstStyle>
            <a:lvl1pPr marL="0" indent="0" algn="ctr">
              <a:buNone/>
              <a:defRPr sz="3600">
                <a:solidFill>
                  <a:srgbClr val="FFFEFF"/>
                </a:solidFill>
              </a:defRPr>
            </a:lvl1pPr>
            <a:lvl2pPr marL="914354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9239" y="640080"/>
            <a:ext cx="7314724" cy="640080"/>
          </a:xfrm>
        </p:spPr>
        <p:txBody>
          <a:bodyPr/>
          <a:lstStyle/>
          <a:p>
            <a:fld id="{75F97A7F-8166-864C-AB3C-957B383D9D96}" type="datetime1">
              <a:rPr lang="es-MX" smtClean="0"/>
              <a:t>18/04/2023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9239" y="12454128"/>
            <a:ext cx="21176126" cy="640080"/>
          </a:xfrm>
        </p:spPr>
        <p:txBody>
          <a:bodyPr/>
          <a:lstStyle>
            <a:lvl1pPr algn="ctr">
              <a:defRPr/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8397" y="640080"/>
            <a:ext cx="1828681" cy="640080"/>
          </a:xfrm>
        </p:spPr>
        <p:txBody>
          <a:bodyPr/>
          <a:lstStyle/>
          <a:p>
            <a:fld id="{9BB157E7-69A5-5641-9432-8E4A3134E0D9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7C246F54-568E-4347-A58D-4B9C0159C2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800" cy="1371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78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834972" y="0"/>
            <a:ext cx="25166590" cy="13706476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1600184" y="3399179"/>
            <a:ext cx="7348474" cy="6940842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884" y="4679339"/>
            <a:ext cx="7001200" cy="4940130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090" y="1606375"/>
            <a:ext cx="12538366" cy="476530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36228" y="7344324"/>
            <a:ext cx="12543228" cy="476717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09239" y="640080"/>
            <a:ext cx="7314724" cy="640080"/>
          </a:xfrm>
        </p:spPr>
        <p:txBody>
          <a:bodyPr/>
          <a:lstStyle/>
          <a:p>
            <a:fld id="{CD2D3F8C-E39C-794E-B976-24C9B05F1D7B}" type="datetime1">
              <a:rPr lang="es-MX" smtClean="0"/>
              <a:t>18/04/2023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09239" y="12454128"/>
            <a:ext cx="21176126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938397" y="640080"/>
            <a:ext cx="1828681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10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834972" y="0"/>
            <a:ext cx="25166590" cy="13706476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1600184" y="3399179"/>
            <a:ext cx="7348474" cy="6940842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886" y="4727831"/>
            <a:ext cx="7001200" cy="4920994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9607" y="1606370"/>
            <a:ext cx="12529360" cy="13716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4400" b="0" cap="all" baseline="0">
                <a:solidFill>
                  <a:schemeClr val="accent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9943" y="2977971"/>
            <a:ext cx="12527885" cy="339370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36640" y="7331774"/>
            <a:ext cx="12528013" cy="13716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4400" b="0" cap="all" baseline="0">
                <a:solidFill>
                  <a:schemeClr val="accent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36228" y="8703374"/>
            <a:ext cx="12530360" cy="340812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09239" y="640080"/>
            <a:ext cx="7314724" cy="640080"/>
          </a:xfrm>
        </p:spPr>
        <p:txBody>
          <a:bodyPr/>
          <a:lstStyle/>
          <a:p>
            <a:fld id="{8FA12E5C-708A-A947-A0BE-D69195B05D07}" type="datetime1">
              <a:rPr lang="es-MX" smtClean="0"/>
              <a:t>18/04/2023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9239" y="12454128"/>
            <a:ext cx="21176126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938397" y="640080"/>
            <a:ext cx="1828681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31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834972" y="0"/>
            <a:ext cx="25166590" cy="13706476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1600184" y="3399179"/>
            <a:ext cx="7348474" cy="6940842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148" y="4699850"/>
            <a:ext cx="7001936" cy="491288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8155-B5E5-624F-98F5-643DE7F8996C}" type="datetime1">
              <a:rPr lang="es-MX" smtClean="0"/>
              <a:t>18/04/2023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23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09239" y="640080"/>
            <a:ext cx="7314724" cy="640080"/>
          </a:xfrm>
        </p:spPr>
        <p:txBody>
          <a:bodyPr/>
          <a:lstStyle/>
          <a:p>
            <a:fld id="{EF92DC2E-A2A0-1F47-B105-B34420EA544C}" type="datetime1">
              <a:rPr lang="es-MX" smtClean="0"/>
              <a:t>18/04/2023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9239" y="12454128"/>
            <a:ext cx="21176126" cy="640080"/>
          </a:xfrm>
        </p:spPr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938397" y="640080"/>
            <a:ext cx="1828681" cy="640080"/>
          </a:xfrm>
        </p:spPr>
        <p:txBody>
          <a:bodyPr/>
          <a:lstStyle/>
          <a:p>
            <a:fld id="{9BB157E7-69A5-5641-9432-8E4A3134E0D9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F794CF8A-A0E1-234F-AF6B-68D44F62D9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2800" cy="137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834972" y="0"/>
            <a:ext cx="25166590" cy="13706476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1600184" y="3399179"/>
            <a:ext cx="7348474" cy="6940842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147" y="4704052"/>
            <a:ext cx="7001938" cy="2446596"/>
          </a:xfrm>
        </p:spPr>
        <p:txBody>
          <a:bodyPr bIns="0" anchor="b">
            <a:noAutofit/>
          </a:bodyPr>
          <a:lstStyle>
            <a:lvl1pPr algn="ctr">
              <a:defRPr sz="6400"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9302" y="1605618"/>
            <a:ext cx="12549253" cy="10499880"/>
          </a:xfrm>
        </p:spPr>
        <p:txBody>
          <a:bodyPr anchor="ctr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7147" y="7160372"/>
            <a:ext cx="7001938" cy="2442328"/>
          </a:xfrm>
        </p:spPr>
        <p:txBody>
          <a:bodyPr/>
          <a:lstStyle>
            <a:lvl1pPr marL="0" indent="0" algn="ctr">
              <a:buNone/>
              <a:defRPr sz="3200">
                <a:solidFill>
                  <a:srgbClr val="FFFEFF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BEAB-261B-1444-8169-56C0E30C827F}" type="datetime1">
              <a:rPr lang="es-MX" smtClean="0"/>
              <a:t>18/04/2023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06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659304" y="-118752"/>
            <a:ext cx="25030073" cy="13847596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1610567" y="3396663"/>
            <a:ext cx="11882307" cy="6940842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086038" y="0"/>
            <a:ext cx="9296375" cy="13716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771" y="4720510"/>
            <a:ext cx="11552540" cy="2356064"/>
          </a:xfrm>
        </p:spPr>
        <p:txBody>
          <a:bodyPr bIns="0" anchor="b">
            <a:normAutofit/>
          </a:bodyPr>
          <a:lstStyle>
            <a:lvl1pPr>
              <a:defRPr sz="7200"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0771" y="7090024"/>
            <a:ext cx="11552540" cy="2548396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FFFEFF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09239" y="640080"/>
            <a:ext cx="7314724" cy="640080"/>
          </a:xfrm>
        </p:spPr>
        <p:txBody>
          <a:bodyPr/>
          <a:lstStyle/>
          <a:p>
            <a:fld id="{4DAAB157-704A-D94F-8561-039DF7342D19}" type="datetime1">
              <a:rPr lang="es-MX" smtClean="0"/>
              <a:t>18/04/2023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09240" y="12454128"/>
            <a:ext cx="11883633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5995" y="640080"/>
            <a:ext cx="1828681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2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82207" y="4716783"/>
            <a:ext cx="6996879" cy="4912970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69257" y="1589438"/>
            <a:ext cx="11899297" cy="10514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09239" y="640080"/>
            <a:ext cx="7314724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425CB-F861-BA47-809F-D78BDF48E7B9}" type="datetime1">
              <a:rPr lang="es-MX" smtClean="0"/>
              <a:t>18/04/2023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9239" y="12454128"/>
            <a:ext cx="21176126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938397" y="640080"/>
            <a:ext cx="1828681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672" r:id="rId12"/>
  </p:sldLayoutIdLst>
  <p:hf hdr="0" ftr="0" dt="0"/>
  <p:txStyles>
    <p:titleStyle>
      <a:lvl1pPr algn="ctr" defTabSz="1828709" rtl="0" eaLnBrk="1" latinLnBrk="0" hangingPunct="1">
        <a:lnSpc>
          <a:spcPct val="85000"/>
        </a:lnSpc>
        <a:spcBef>
          <a:spcPct val="0"/>
        </a:spcBef>
        <a:buNone/>
        <a:defRPr sz="8000" b="0" i="0" kern="1200" cap="none" spc="-3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120000"/>
        </a:lnSpc>
        <a:spcBef>
          <a:spcPts val="2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3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4EE6F2D-3CDB-AC6E-8EA1-77180B61B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70EED8-AB6E-D54C-DBE0-76538C3A8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53A341-6314-4B85-AEA5-273C91820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709"/>
            <a:fld id="{27A0AF08-9B27-5D4B-9EFE-24B529234E3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18/04/2023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353A2F-E846-C021-6785-428B61C3A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709"/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8F75D1-3690-330F-E8C7-DBC4E9F9E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709"/>
            <a:fld id="{C5C4EEFC-2452-7C4B-9101-ED9A78D5A63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1828709"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5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B435E-8DCF-CD49-A41A-57C75F22A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332" y="3491035"/>
            <a:ext cx="21077068" cy="5364207"/>
          </a:xfrm>
        </p:spPr>
        <p:txBody>
          <a:bodyPr anchor="ctr">
            <a:noAutofit/>
          </a:bodyPr>
          <a:lstStyle/>
          <a:p>
            <a:r>
              <a:rPr lang="es-MX" sz="7200" b="1" dirty="0">
                <a:solidFill>
                  <a:schemeClr val="tx1"/>
                </a:solidFill>
              </a:rPr>
              <a:t>Creación de programas duales en la Universidad de Guadalajara</a:t>
            </a:r>
            <a:r>
              <a:rPr lang="es-MX" sz="6600" dirty="0">
                <a:solidFill>
                  <a:schemeClr val="tx1"/>
                </a:solidFill>
              </a:rPr>
              <a:t/>
            </a:r>
            <a:br>
              <a:rPr lang="es-MX" sz="6600" dirty="0">
                <a:solidFill>
                  <a:schemeClr val="tx1"/>
                </a:solidFill>
              </a:rPr>
            </a:br>
            <a:r>
              <a:rPr lang="es-MX" sz="7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Campus </a:t>
            </a:r>
            <a:r>
              <a:rPr lang="es-MX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Tlajomulco</a:t>
            </a:r>
            <a:br>
              <a:rPr lang="es-MX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6600" dirty="0">
                <a:solidFill>
                  <a:schemeClr val="tx1"/>
                </a:solidFill>
              </a:rPr>
              <a:t/>
            </a:r>
            <a:br>
              <a:rPr lang="es-MX" sz="6600" dirty="0">
                <a:solidFill>
                  <a:schemeClr val="tx1"/>
                </a:solidFill>
              </a:rPr>
            </a:br>
            <a:r>
              <a:rPr lang="es-MX" sz="6600" dirty="0">
                <a:solidFill>
                  <a:schemeClr val="tx1"/>
                </a:solidFill>
              </a:rPr>
              <a:t>“Alianza empresarial para la educación dual centro-bajío-occidente”</a:t>
            </a:r>
            <a:br>
              <a:rPr lang="es-MX" sz="6600" dirty="0">
                <a:solidFill>
                  <a:schemeClr val="tx1"/>
                </a:solidFill>
              </a:rPr>
            </a:br>
            <a:endParaRPr lang="es-MX" sz="6600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60AD86D-7A8A-DE42-8D56-8C4E0461F2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47966" y="194551"/>
            <a:ext cx="2340210" cy="30566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37DE1F3-92D6-5B49-ABFF-671D10A13F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979" y="9095125"/>
            <a:ext cx="8288184" cy="203551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9E0527D-075B-9354-6BCF-16BF6987785A}"/>
              </a:ext>
            </a:extLst>
          </p:cNvPr>
          <p:cNvSpPr txBox="1">
            <a:spLocks/>
          </p:cNvSpPr>
          <p:nvPr/>
        </p:nvSpPr>
        <p:spPr>
          <a:xfrm>
            <a:off x="7593254" y="11890965"/>
            <a:ext cx="9742290" cy="1229892"/>
          </a:xfrm>
          <a:prstGeom prst="rect">
            <a:avLst/>
          </a:prstGeom>
        </p:spPr>
        <p:txBody>
          <a:bodyPr vert="horz" lIns="228600" tIns="228600" rIns="228600" bIns="0" rtlCol="0" anchor="ctr">
            <a:noAutofit/>
          </a:bodyPr>
          <a:lstStyle>
            <a:lvl1pPr algn="ctr" defTabSz="182870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800" b="0" i="0" kern="1200" cap="none" spc="-30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s-MX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D284D9F6-A681-6427-7B68-8B7D133B1041}"/>
              </a:ext>
            </a:extLst>
          </p:cNvPr>
          <p:cNvSpPr txBox="1"/>
          <p:nvPr/>
        </p:nvSpPr>
        <p:spPr>
          <a:xfrm>
            <a:off x="5838159" y="130278"/>
            <a:ext cx="135152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709"/>
            <a:r>
              <a:rPr lang="es-ES_tradnl" sz="7200" dirty="0">
                <a:solidFill>
                  <a:srgbClr val="5B9BD5">
                    <a:lumMod val="50000"/>
                  </a:srgbClr>
                </a:solidFill>
                <a:latin typeface="DIN Condensed" pitchFamily="2" charset="0"/>
              </a:rPr>
              <a:t>MODELO DE EDUCACIÓN DUAL 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D747A002-4507-B33E-1353-69205F0CB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170" y="12292892"/>
            <a:ext cx="4810381" cy="118138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7C9E1E1-4FDF-03BA-A311-6606A73A8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57" y="286423"/>
            <a:ext cx="1783598" cy="2422720"/>
          </a:xfrm>
          <a:prstGeom prst="rect">
            <a:avLst/>
          </a:prstGeom>
        </p:spPr>
      </p:pic>
      <p:pic>
        <p:nvPicPr>
          <p:cNvPr id="69" name="Picture 1">
            <a:extLst>
              <a:ext uri="{FF2B5EF4-FFF2-40B4-BE49-F238E27FC236}">
                <a16:creationId xmlns:a16="http://schemas.microsoft.com/office/drawing/2014/main" id="{5CE2441F-8683-4A29-F121-A4FE23BE72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8" r="52438"/>
          <a:stretch/>
        </p:blipFill>
        <p:spPr bwMode="auto">
          <a:xfrm>
            <a:off x="52592" y="11739398"/>
            <a:ext cx="2952728" cy="1845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8" name="Picture 3">
            <a:extLst>
              <a:ext uri="{FF2B5EF4-FFF2-40B4-BE49-F238E27FC236}">
                <a16:creationId xmlns:a16="http://schemas.microsoft.com/office/drawing/2014/main" id="{B727AF25-A51C-B28A-AFD2-3C42E02C49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5" b="18389"/>
          <a:stretch/>
        </p:blipFill>
        <p:spPr bwMode="auto">
          <a:xfrm>
            <a:off x="19802522" y="12217335"/>
            <a:ext cx="3977381" cy="8965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5E3E35A9-9DB9-4BC2-0C43-897BA34737E4}"/>
              </a:ext>
            </a:extLst>
          </p:cNvPr>
          <p:cNvSpPr txBox="1"/>
          <p:nvPr/>
        </p:nvSpPr>
        <p:spPr>
          <a:xfrm>
            <a:off x="10244962" y="1683548"/>
            <a:ext cx="4253921" cy="954107"/>
          </a:xfrm>
          <a:prstGeom prst="rect">
            <a:avLst/>
          </a:prstGeom>
          <a:solidFill>
            <a:srgbClr val="3999C2"/>
          </a:solidFill>
        </p:spPr>
        <p:txBody>
          <a:bodyPr wrap="none" rtlCol="0">
            <a:spAutoFit/>
          </a:bodyPr>
          <a:lstStyle/>
          <a:p>
            <a:pPr defTabSz="1828709"/>
            <a:r>
              <a:rPr lang="es-MX" sz="5600" b="1" dirty="0">
                <a:solidFill>
                  <a:prstClr val="white"/>
                </a:solidFill>
                <a:latin typeface="Calibri" panose="020F0502020204030204"/>
              </a:rPr>
              <a:t>  </a:t>
            </a:r>
            <a:r>
              <a:rPr lang="en-MX" sz="5600" b="1" dirty="0">
                <a:solidFill>
                  <a:prstClr val="white"/>
                </a:solidFill>
                <a:latin typeface="Calibri" panose="020F0502020204030204"/>
              </a:rPr>
              <a:t>Alternancia</a:t>
            </a:r>
            <a:r>
              <a:rPr lang="es-MX" sz="5600" b="1" dirty="0">
                <a:solidFill>
                  <a:prstClr val="white"/>
                </a:solidFill>
                <a:latin typeface="Calibri" panose="020F0502020204030204"/>
              </a:rPr>
              <a:t>  </a:t>
            </a:r>
            <a:endParaRPr lang="en-MX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02E4253F-E9D5-89A7-F855-AED7C3E32662}"/>
              </a:ext>
            </a:extLst>
          </p:cNvPr>
          <p:cNvSpPr txBox="1"/>
          <p:nvPr/>
        </p:nvSpPr>
        <p:spPr>
          <a:xfrm>
            <a:off x="6332452" y="3581125"/>
            <a:ext cx="3897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709"/>
            <a:r>
              <a:rPr lang="en-MX" sz="4000" b="1" dirty="0">
                <a:solidFill>
                  <a:prstClr val="black"/>
                </a:solidFill>
                <a:latin typeface="DIN Alternate" panose="020B0500000000000000" pitchFamily="34" charset="77"/>
              </a:rPr>
              <a:t>Fase teórica</a:t>
            </a:r>
            <a:endParaRPr lang="en-MX" sz="1000" b="1" dirty="0">
              <a:solidFill>
                <a:prstClr val="black"/>
              </a:solidFill>
              <a:latin typeface="DIN Alternate" panose="020B0500000000000000" pitchFamily="34" charset="77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0FE6903F-FCE3-7B99-8DE4-83D34FFFCB22}"/>
              </a:ext>
            </a:extLst>
          </p:cNvPr>
          <p:cNvSpPr txBox="1"/>
          <p:nvPr/>
        </p:nvSpPr>
        <p:spPr>
          <a:xfrm>
            <a:off x="14975490" y="3543182"/>
            <a:ext cx="4206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709"/>
            <a:r>
              <a:rPr lang="en-MX" sz="4000" b="1" dirty="0">
                <a:solidFill>
                  <a:prstClr val="black"/>
                </a:solidFill>
                <a:latin typeface="DIN Alternate" panose="020B0500000000000000" pitchFamily="34" charset="77"/>
              </a:rPr>
              <a:t>Fase práctica</a:t>
            </a:r>
            <a:endParaRPr lang="en-MX" sz="1000" b="1" dirty="0">
              <a:solidFill>
                <a:prstClr val="black"/>
              </a:solidFill>
              <a:latin typeface="DIN Alternate" panose="020B0500000000000000" pitchFamily="34" charset="77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E90D8D97-9EE8-9A79-2F28-D3B140EDA15E}"/>
              </a:ext>
            </a:extLst>
          </p:cNvPr>
          <p:cNvSpPr txBox="1"/>
          <p:nvPr/>
        </p:nvSpPr>
        <p:spPr>
          <a:xfrm>
            <a:off x="6277315" y="7031584"/>
            <a:ext cx="3252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709"/>
            <a:r>
              <a:rPr lang="en-MX" sz="3600" b="1" dirty="0">
                <a:solidFill>
                  <a:srgbClr val="44546A">
                    <a:lumMod val="50000"/>
                  </a:srgbClr>
                </a:solidFill>
                <a:latin typeface="DIN Alternate" panose="020B0500000000000000" pitchFamily="34" charset="77"/>
              </a:rPr>
              <a:t>Universidad</a:t>
            </a:r>
            <a:endParaRPr lang="en-MX" sz="1100" b="1" dirty="0">
              <a:solidFill>
                <a:srgbClr val="44546A">
                  <a:lumMod val="50000"/>
                </a:srgbClr>
              </a:solidFill>
              <a:latin typeface="DIN Alternate" panose="020B0500000000000000" pitchFamily="34" charset="77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51C4BA54-FBC4-B24F-BE08-83C51B711AB6}"/>
              </a:ext>
            </a:extLst>
          </p:cNvPr>
          <p:cNvSpPr txBox="1"/>
          <p:nvPr/>
        </p:nvSpPr>
        <p:spPr>
          <a:xfrm>
            <a:off x="13234984" y="6843707"/>
            <a:ext cx="5879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algn="ctr" defTabSz="1828709"/>
            <a:r>
              <a:rPr lang="es-ES" sz="3600" dirty="0">
                <a:solidFill>
                  <a:srgbClr val="44546A">
                    <a:lumMod val="50000"/>
                  </a:srgbClr>
                </a:solidFill>
                <a:latin typeface="DIN Alternate" panose="020B0500000000000000" pitchFamily="34" charset="77"/>
              </a:rPr>
              <a:t>Empresa/institución</a:t>
            </a:r>
            <a:r>
              <a:rPr lang="en-MX" sz="3600">
                <a:solidFill>
                  <a:srgbClr val="44546A">
                    <a:lumMod val="50000"/>
                  </a:srgbClr>
                </a:solidFill>
                <a:latin typeface="DIN Alternate" panose="020B0500000000000000" pitchFamily="34" charset="77"/>
              </a:rPr>
              <a:t> pública o privada</a:t>
            </a:r>
            <a:endParaRPr lang="es-MX" sz="3600" dirty="0">
              <a:solidFill>
                <a:srgbClr val="44546A">
                  <a:lumMod val="50000"/>
                </a:srgbClr>
              </a:solidFill>
              <a:latin typeface="DIN Alternate" panose="020B0500000000000000" pitchFamily="34" charset="77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FCA47648-3F75-7CBF-EAA2-789E772E7120}"/>
              </a:ext>
            </a:extLst>
          </p:cNvPr>
          <p:cNvSpPr txBox="1"/>
          <p:nvPr/>
        </p:nvSpPr>
        <p:spPr>
          <a:xfrm>
            <a:off x="4830412" y="9032648"/>
            <a:ext cx="65281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09"/>
            <a:r>
              <a:rPr lang="en-MX" sz="3600" b="1" dirty="0">
                <a:solidFill>
                  <a:srgbClr val="44546A">
                    <a:lumMod val="50000"/>
                  </a:srgbClr>
                </a:solidFill>
                <a:latin typeface="DIN Alternate" panose="020B0500000000000000" pitchFamily="34" charset="77"/>
              </a:rPr>
              <a:t>Saberes académicos disciplinares/ </a:t>
            </a:r>
            <a:r>
              <a:rPr lang="en-MX" sz="3600" b="1" dirty="0" smtClean="0">
                <a:solidFill>
                  <a:srgbClr val="44546A">
                    <a:lumMod val="50000"/>
                  </a:srgbClr>
                </a:solidFill>
                <a:latin typeface="DIN Alternate" panose="020B0500000000000000" pitchFamily="34" charset="77"/>
              </a:rPr>
              <a:t>profes</a:t>
            </a:r>
            <a:r>
              <a:rPr lang="es-MX" sz="3600" b="1" dirty="0" smtClean="0">
                <a:solidFill>
                  <a:srgbClr val="44546A">
                    <a:lumMod val="50000"/>
                  </a:srgbClr>
                </a:solidFill>
                <a:latin typeface="DIN Alternate" panose="020B0500000000000000" pitchFamily="34" charset="77"/>
              </a:rPr>
              <a:t>i</a:t>
            </a:r>
            <a:r>
              <a:rPr lang="en-MX" sz="3600" b="1" dirty="0" smtClean="0">
                <a:solidFill>
                  <a:srgbClr val="44546A">
                    <a:lumMod val="50000"/>
                  </a:srgbClr>
                </a:solidFill>
                <a:latin typeface="DIN Alternate" panose="020B0500000000000000" pitchFamily="34" charset="77"/>
              </a:rPr>
              <a:t>onales</a:t>
            </a:r>
            <a:endParaRPr lang="en-MX" sz="3600" b="1" dirty="0">
              <a:solidFill>
                <a:srgbClr val="44546A">
                  <a:lumMod val="50000"/>
                </a:srgbClr>
              </a:solidFill>
              <a:latin typeface="DIN Alternate" panose="020B0500000000000000" pitchFamily="34" charset="77"/>
            </a:endParaRP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A1A1A577-675E-C294-034D-B735930D44E4}"/>
              </a:ext>
            </a:extLst>
          </p:cNvPr>
          <p:cNvSpPr txBox="1"/>
          <p:nvPr/>
        </p:nvSpPr>
        <p:spPr>
          <a:xfrm>
            <a:off x="13557403" y="9316629"/>
            <a:ext cx="5879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09"/>
            <a:r>
              <a:rPr lang="en-MX" sz="3600" b="1" dirty="0">
                <a:solidFill>
                  <a:srgbClr val="44546A">
                    <a:lumMod val="50000"/>
                  </a:srgbClr>
                </a:solidFill>
                <a:latin typeface="DIN Alternate" panose="020B0500000000000000" pitchFamily="34" charset="77"/>
              </a:rPr>
              <a:t>Actividades </a:t>
            </a:r>
            <a:r>
              <a:rPr lang="es-MX" sz="3600" b="1" dirty="0" smtClean="0">
                <a:solidFill>
                  <a:srgbClr val="44546A">
                    <a:lumMod val="50000"/>
                  </a:srgbClr>
                </a:solidFill>
                <a:latin typeface="DIN Alternate" panose="020B0500000000000000" pitchFamily="34" charset="77"/>
              </a:rPr>
              <a:t>a desempeñar</a:t>
            </a:r>
            <a:endParaRPr lang="en-MX" sz="3600" b="1" dirty="0">
              <a:solidFill>
                <a:srgbClr val="44546A">
                  <a:lumMod val="50000"/>
                </a:srgbClr>
              </a:solidFill>
              <a:latin typeface="DIN Alternate" panose="020B0500000000000000" pitchFamily="34" charset="77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037F7A3E-5CC8-A178-8BE8-43B6320FCB64}"/>
              </a:ext>
            </a:extLst>
          </p:cNvPr>
          <p:cNvSpPr txBox="1"/>
          <p:nvPr/>
        </p:nvSpPr>
        <p:spPr>
          <a:xfrm>
            <a:off x="5255222" y="8231631"/>
            <a:ext cx="5678554" cy="707886"/>
          </a:xfrm>
          <a:prstGeom prst="rect">
            <a:avLst/>
          </a:prstGeom>
          <a:solidFill>
            <a:srgbClr val="3999C2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1828709"/>
            <a:r>
              <a:rPr lang="en-MX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Malla curricular</a:t>
            </a:r>
            <a:endParaRPr lang="en-MX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E90E6C83-D9D5-8E94-949E-AA7F93CAC772}"/>
              </a:ext>
            </a:extLst>
          </p:cNvPr>
          <p:cNvSpPr txBox="1"/>
          <p:nvPr/>
        </p:nvSpPr>
        <p:spPr>
          <a:xfrm>
            <a:off x="13426945" y="8239387"/>
            <a:ext cx="5926452" cy="707886"/>
          </a:xfrm>
          <a:prstGeom prst="rect">
            <a:avLst/>
          </a:prstGeom>
          <a:solidFill>
            <a:srgbClr val="3999C2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1828709"/>
            <a:r>
              <a:rPr lang="en-MX" sz="4000" dirty="0">
                <a:solidFill>
                  <a:prstClr val="white"/>
                </a:solidFill>
                <a:latin typeface="Calibri" panose="020F0502020204030204"/>
              </a:rPr>
              <a:t>Plan de formación</a:t>
            </a:r>
            <a:endParaRPr lang="en-MX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7" name="Straight Connector 19">
            <a:extLst>
              <a:ext uri="{FF2B5EF4-FFF2-40B4-BE49-F238E27FC236}">
                <a16:creationId xmlns:a16="http://schemas.microsoft.com/office/drawing/2014/main" id="{DF156B67-E1D5-D07A-70F3-00ED71F0C825}"/>
              </a:ext>
            </a:extLst>
          </p:cNvPr>
          <p:cNvCxnSpPr>
            <a:cxnSpLocks/>
            <a:stCxn id="14" idx="1"/>
            <a:endCxn id="11" idx="3"/>
          </p:cNvCxnSpPr>
          <p:nvPr/>
        </p:nvCxnSpPr>
        <p:spPr>
          <a:xfrm flipH="1" flipV="1">
            <a:off x="10933777" y="8631715"/>
            <a:ext cx="2493168" cy="7755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2" descr="Educación Universitaria: ¿Una vez más? | Compartir Palabra maestra">
            <a:extLst>
              <a:ext uri="{FF2B5EF4-FFF2-40B4-BE49-F238E27FC236}">
                <a16:creationId xmlns:a16="http://schemas.microsoft.com/office/drawing/2014/main" id="{ED6DEEEC-6AA6-41CB-96F5-C84BBF4B2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7" r="5364" b="2328"/>
          <a:stretch/>
        </p:blipFill>
        <p:spPr bwMode="auto">
          <a:xfrm>
            <a:off x="5437194" y="4416178"/>
            <a:ext cx="4904253" cy="243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3F1477A-8BC3-30BB-F772-F469F93164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137"/>
          <a:stretch/>
        </p:blipFill>
        <p:spPr>
          <a:xfrm>
            <a:off x="13656254" y="4455211"/>
            <a:ext cx="5036582" cy="2431668"/>
          </a:xfrm>
          <a:prstGeom prst="rect">
            <a:avLst/>
          </a:prstGeom>
        </p:spPr>
      </p:pic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AEBAA76-1ECB-A4C8-D33E-BA18152CCDCE}"/>
              </a:ext>
            </a:extLst>
          </p:cNvPr>
          <p:cNvCxnSpPr/>
          <p:nvPr/>
        </p:nvCxnSpPr>
        <p:spPr>
          <a:xfrm>
            <a:off x="12785875" y="2709143"/>
            <a:ext cx="0" cy="345679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A56BBD61-9EF8-674D-909D-BBC41D1768B7}"/>
              </a:ext>
            </a:extLst>
          </p:cNvPr>
          <p:cNvCxnSpPr/>
          <p:nvPr/>
        </p:nvCxnSpPr>
        <p:spPr>
          <a:xfrm flipV="1">
            <a:off x="8130819" y="3034839"/>
            <a:ext cx="8667490" cy="19983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A4AC06D5-2065-FD18-1474-999CD852CD19}"/>
              </a:ext>
            </a:extLst>
          </p:cNvPr>
          <p:cNvCxnSpPr/>
          <p:nvPr/>
        </p:nvCxnSpPr>
        <p:spPr>
          <a:xfrm flipH="1">
            <a:off x="8110323" y="3023595"/>
            <a:ext cx="12425" cy="419007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45A875A5-F7AF-92A7-94C9-2FA82EDCFF7F}"/>
              </a:ext>
            </a:extLst>
          </p:cNvPr>
          <p:cNvSpPr/>
          <p:nvPr/>
        </p:nvSpPr>
        <p:spPr>
          <a:xfrm>
            <a:off x="8012609" y="3315093"/>
            <a:ext cx="195425" cy="22555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es-MX" sz="36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02422797-F3E8-C70D-58B1-1842D267ABBB}"/>
              </a:ext>
            </a:extLst>
          </p:cNvPr>
          <p:cNvCxnSpPr>
            <a:cxnSpLocks/>
          </p:cNvCxnSpPr>
          <p:nvPr/>
        </p:nvCxnSpPr>
        <p:spPr>
          <a:xfrm flipV="1">
            <a:off x="8034181" y="10344247"/>
            <a:ext cx="0" cy="345422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54A94CFE-AE42-830D-1D17-983B67722C52}"/>
              </a:ext>
            </a:extLst>
          </p:cNvPr>
          <p:cNvCxnSpPr/>
          <p:nvPr/>
        </p:nvCxnSpPr>
        <p:spPr>
          <a:xfrm flipH="1">
            <a:off x="16785884" y="3010659"/>
            <a:ext cx="12425" cy="419007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tángulo 31">
            <a:extLst>
              <a:ext uri="{FF2B5EF4-FFF2-40B4-BE49-F238E27FC236}">
                <a16:creationId xmlns:a16="http://schemas.microsoft.com/office/drawing/2014/main" id="{6D4459F4-D828-75FB-4D2E-703627BC76FF}"/>
              </a:ext>
            </a:extLst>
          </p:cNvPr>
          <p:cNvSpPr/>
          <p:nvPr/>
        </p:nvSpPr>
        <p:spPr>
          <a:xfrm>
            <a:off x="16688170" y="3302158"/>
            <a:ext cx="195425" cy="22555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es-MX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TextBox 26">
            <a:extLst>
              <a:ext uri="{FF2B5EF4-FFF2-40B4-BE49-F238E27FC236}">
                <a16:creationId xmlns:a16="http://schemas.microsoft.com/office/drawing/2014/main" id="{A0F08167-9542-6112-5F65-5EDE6B92C309}"/>
              </a:ext>
            </a:extLst>
          </p:cNvPr>
          <p:cNvSpPr txBox="1"/>
          <p:nvPr/>
        </p:nvSpPr>
        <p:spPr>
          <a:xfrm>
            <a:off x="5255222" y="10863917"/>
            <a:ext cx="5678555" cy="707886"/>
          </a:xfrm>
          <a:prstGeom prst="rect">
            <a:avLst/>
          </a:prstGeom>
          <a:solidFill>
            <a:srgbClr val="3999C2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1828709"/>
            <a:r>
              <a:rPr lang="es-ES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Tutor académico</a:t>
            </a:r>
            <a:endParaRPr lang="en-MX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34" name="TextBox 26">
            <a:extLst>
              <a:ext uri="{FF2B5EF4-FFF2-40B4-BE49-F238E27FC236}">
                <a16:creationId xmlns:a16="http://schemas.microsoft.com/office/drawing/2014/main" id="{E89EF3FC-4B68-DC49-E70C-9906F7424DE1}"/>
              </a:ext>
            </a:extLst>
          </p:cNvPr>
          <p:cNvSpPr txBox="1"/>
          <p:nvPr/>
        </p:nvSpPr>
        <p:spPr>
          <a:xfrm>
            <a:off x="13426945" y="10768315"/>
            <a:ext cx="5926452" cy="707886"/>
          </a:xfrm>
          <a:prstGeom prst="rect">
            <a:avLst/>
          </a:prstGeom>
          <a:solidFill>
            <a:srgbClr val="3999C2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1828709"/>
            <a:r>
              <a:rPr lang="es-ES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Instructor</a:t>
            </a:r>
            <a:endParaRPr lang="en-MX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pic>
        <p:nvPicPr>
          <p:cNvPr id="2050" name="Picture 2" descr="DHBW - UoK">
            <a:extLst>
              <a:ext uri="{FF2B5EF4-FFF2-40B4-BE49-F238E27FC236}">
                <a16:creationId xmlns:a16="http://schemas.microsoft.com/office/drawing/2014/main" id="{B5D44944-1202-6B7D-DDEC-66DEECC11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1" y="4783792"/>
            <a:ext cx="4904251" cy="449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2EE1454-71D1-6E53-0256-56823DF78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022" y="5233437"/>
            <a:ext cx="3306883" cy="330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92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82368" y="501029"/>
            <a:ext cx="17315323" cy="1256752"/>
          </a:xfrm>
          <a:prstGeom prst="rect">
            <a:avLst/>
          </a:prstGeom>
        </p:spPr>
        <p:txBody>
          <a:bodyPr vert="horz" wrap="square" lIns="0" tIns="25398" rIns="0" bIns="0" rtlCol="0" anchor="ctr">
            <a:spAutoFit/>
          </a:bodyPr>
          <a:lstStyle/>
          <a:p>
            <a:pPr marL="25399">
              <a:lnSpc>
                <a:spcPct val="100000"/>
              </a:lnSpc>
              <a:spcBef>
                <a:spcPts val="200"/>
              </a:spcBef>
            </a:pPr>
            <a:r>
              <a:rPr spc="-10" dirty="0"/>
              <a:t>Primer</a:t>
            </a:r>
            <a:r>
              <a:rPr spc="-30" dirty="0"/>
              <a:t> </a:t>
            </a:r>
            <a:r>
              <a:rPr spc="-10" dirty="0"/>
              <a:t>campus</a:t>
            </a:r>
            <a:r>
              <a:rPr spc="-30" dirty="0"/>
              <a:t> </a:t>
            </a:r>
            <a:r>
              <a:rPr dirty="0"/>
              <a:t>dual</a:t>
            </a:r>
            <a:r>
              <a:rPr spc="-20" dirty="0"/>
              <a:t> </a:t>
            </a:r>
            <a:r>
              <a:rPr dirty="0"/>
              <a:t>de </a:t>
            </a:r>
            <a:r>
              <a:rPr spc="-10" dirty="0"/>
              <a:t>la</a:t>
            </a:r>
            <a:r>
              <a:rPr spc="-30" dirty="0"/>
              <a:t> </a:t>
            </a:r>
            <a:r>
              <a:rPr spc="-10" dirty="0"/>
              <a:t>Red</a:t>
            </a:r>
            <a:r>
              <a:rPr dirty="0"/>
              <a:t> Universitaria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32695" y="2228440"/>
            <a:ext cx="14669067" cy="898491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171556" y="4322691"/>
            <a:ext cx="5667456" cy="5070618"/>
          </a:xfrm>
          <a:prstGeom prst="rect">
            <a:avLst/>
          </a:prstGeom>
        </p:spPr>
        <p:txBody>
          <a:bodyPr vert="horz" wrap="square" lIns="0" tIns="22859" rIns="0" bIns="0" rtlCol="0">
            <a:spAutoFit/>
          </a:bodyPr>
          <a:lstStyle/>
          <a:p>
            <a:pPr marL="24129" marR="10159" indent="-3810" algn="ctr">
              <a:lnSpc>
                <a:spcPct val="100299"/>
              </a:lnSpc>
              <a:spcBef>
                <a:spcPts val="180"/>
              </a:spcBef>
            </a:pPr>
            <a:r>
              <a:rPr sz="4400" b="1" dirty="0">
                <a:solidFill>
                  <a:srgbClr val="1F4E79"/>
                </a:solidFill>
                <a:latin typeface="Ebrima"/>
                <a:cs typeface="Ebrima"/>
              </a:rPr>
              <a:t>Reunión </a:t>
            </a:r>
            <a:r>
              <a:rPr sz="4400" b="1" spc="-10" dirty="0">
                <a:solidFill>
                  <a:srgbClr val="1F4E79"/>
                </a:solidFill>
                <a:latin typeface="Ebrima"/>
                <a:cs typeface="Ebrima"/>
              </a:rPr>
              <a:t>de </a:t>
            </a:r>
            <a:r>
              <a:rPr sz="4400" b="1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400" b="1" spc="-10" dirty="0">
                <a:solidFill>
                  <a:srgbClr val="1F4E79"/>
                </a:solidFill>
                <a:latin typeface="Ebrima"/>
                <a:cs typeface="Ebrima"/>
              </a:rPr>
              <a:t>coordinación </a:t>
            </a:r>
            <a:r>
              <a:rPr sz="4400" b="1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400" b="1" spc="-10" dirty="0">
                <a:solidFill>
                  <a:srgbClr val="1F4E79"/>
                </a:solidFill>
                <a:latin typeface="Ebrima"/>
                <a:cs typeface="Ebrima"/>
              </a:rPr>
              <a:t>interinstitucional </a:t>
            </a:r>
            <a:r>
              <a:rPr sz="4400" b="1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000" spc="-10" dirty="0">
                <a:solidFill>
                  <a:srgbClr val="1F4E79"/>
                </a:solidFill>
                <a:latin typeface="Ebrima"/>
                <a:cs typeface="Ebrima"/>
              </a:rPr>
              <a:t>UdeG </a:t>
            </a:r>
            <a:r>
              <a:rPr sz="4000" spc="-20" dirty="0">
                <a:solidFill>
                  <a:srgbClr val="1F4E79"/>
                </a:solidFill>
                <a:latin typeface="Ebrima"/>
                <a:cs typeface="Ebrima"/>
              </a:rPr>
              <a:t>(CU </a:t>
            </a:r>
            <a:r>
              <a:rPr sz="4000" spc="-10" dirty="0">
                <a:solidFill>
                  <a:srgbClr val="1F4E79"/>
                </a:solidFill>
                <a:latin typeface="Ebrima"/>
                <a:cs typeface="Ebrima"/>
              </a:rPr>
              <a:t>Tlajomulco) </a:t>
            </a:r>
            <a:r>
              <a:rPr sz="4000" spc="-860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000" spc="-20" dirty="0">
                <a:solidFill>
                  <a:srgbClr val="1F4E79"/>
                </a:solidFill>
                <a:latin typeface="Ebrima"/>
                <a:cs typeface="Ebrima"/>
              </a:rPr>
              <a:t>Fundación</a:t>
            </a:r>
            <a:r>
              <a:rPr sz="4000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000" spc="-10" dirty="0">
                <a:solidFill>
                  <a:srgbClr val="1F4E79"/>
                </a:solidFill>
                <a:latin typeface="Ebrima"/>
                <a:cs typeface="Ebrima"/>
              </a:rPr>
              <a:t>AFOS,</a:t>
            </a:r>
            <a:endParaRPr sz="4000" dirty="0">
              <a:latin typeface="Ebrima"/>
              <a:cs typeface="Ebrima"/>
            </a:endParaRPr>
          </a:p>
          <a:p>
            <a:pPr marL="107945" algn="ctr"/>
            <a:r>
              <a:rPr sz="4000" spc="-10" dirty="0">
                <a:solidFill>
                  <a:srgbClr val="1F4E79"/>
                </a:solidFill>
                <a:latin typeface="Ebrima"/>
                <a:cs typeface="Ebrima"/>
              </a:rPr>
              <a:t>y</a:t>
            </a:r>
            <a:r>
              <a:rPr sz="4000" spc="-50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000" spc="-10" dirty="0">
                <a:solidFill>
                  <a:srgbClr val="1F4E79"/>
                </a:solidFill>
                <a:latin typeface="Ebrima"/>
                <a:cs typeface="Ebrima"/>
              </a:rPr>
              <a:t>AE </a:t>
            </a:r>
            <a:r>
              <a:rPr sz="4000" spc="-20" dirty="0">
                <a:solidFill>
                  <a:srgbClr val="1F4E79"/>
                </a:solidFill>
                <a:latin typeface="Ebrima"/>
                <a:cs typeface="Ebrima"/>
              </a:rPr>
              <a:t>Dual</a:t>
            </a:r>
            <a:r>
              <a:rPr sz="4000" spc="-30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000" spc="-10" dirty="0">
                <a:solidFill>
                  <a:srgbClr val="1F4E79"/>
                </a:solidFill>
                <a:latin typeface="Ebrima"/>
                <a:cs typeface="Ebrima"/>
              </a:rPr>
              <a:t>.</a:t>
            </a:r>
            <a:endParaRPr sz="4000" dirty="0">
              <a:latin typeface="Ebrima"/>
              <a:cs typeface="Ebrima"/>
            </a:endParaRPr>
          </a:p>
          <a:p>
            <a:pPr>
              <a:spcBef>
                <a:spcPts val="40"/>
              </a:spcBef>
            </a:pPr>
            <a:endParaRPr sz="3600" dirty="0">
              <a:latin typeface="Ebrima"/>
              <a:cs typeface="Ebrima"/>
            </a:endParaRPr>
          </a:p>
          <a:p>
            <a:pPr algn="ctr">
              <a:lnSpc>
                <a:spcPct val="100000"/>
              </a:lnSpc>
            </a:pPr>
            <a:r>
              <a:rPr sz="4000" spc="-10" dirty="0">
                <a:solidFill>
                  <a:srgbClr val="1F4E79"/>
                </a:solidFill>
                <a:latin typeface="Ebrima"/>
                <a:cs typeface="Ebrima"/>
              </a:rPr>
              <a:t>Noviembre</a:t>
            </a:r>
            <a:r>
              <a:rPr sz="4000" spc="-60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000" spc="-10" dirty="0">
                <a:solidFill>
                  <a:srgbClr val="1F4E79"/>
                </a:solidFill>
                <a:latin typeface="Ebrima"/>
                <a:cs typeface="Ebrima"/>
              </a:rPr>
              <a:t>2021</a:t>
            </a:r>
            <a:endParaRPr sz="4000" dirty="0">
              <a:latin typeface="Ebrima"/>
              <a:cs typeface="Ebrima"/>
            </a:endParaRPr>
          </a:p>
        </p:txBody>
      </p:sp>
    </p:spTree>
    <p:extLst>
      <p:ext uri="{BB962C8B-B14F-4D97-AF65-F5344CB8AC3E}">
        <p14:creationId xmlns:p14="http://schemas.microsoft.com/office/powerpoint/2010/main" val="8836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2899734-532B-AE02-CB68-AF71B1E8A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57E7-69A5-5641-9432-8E4A3134E0D9}" type="slidenum">
              <a:rPr lang="es-ES_tradnl" smtClean="0"/>
              <a:t>3</a:t>
            </a:fld>
            <a:endParaRPr lang="es-ES_tradnl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038D781F-65F9-75BC-BDEF-94B61E545412}"/>
              </a:ext>
            </a:extLst>
          </p:cNvPr>
          <p:cNvSpPr txBox="1"/>
          <p:nvPr/>
        </p:nvSpPr>
        <p:spPr>
          <a:xfrm>
            <a:off x="1933893" y="4974471"/>
            <a:ext cx="7883398" cy="37670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 defTabSz="914400">
              <a:lnSpc>
                <a:spcPct val="100299"/>
              </a:lnSpc>
              <a:spcBef>
                <a:spcPts val="95"/>
              </a:spcBef>
            </a:pPr>
            <a:r>
              <a:rPr sz="4400" b="1" spc="-5" dirty="0">
                <a:solidFill>
                  <a:srgbClr val="1F4E79"/>
                </a:solidFill>
                <a:latin typeface="Ebrima"/>
                <a:cs typeface="Ebrima"/>
              </a:rPr>
              <a:t>Firma</a:t>
            </a:r>
            <a:r>
              <a:rPr sz="4400" b="1" spc="-40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400" b="1" spc="-5" dirty="0">
                <a:solidFill>
                  <a:srgbClr val="1F4E79"/>
                </a:solidFill>
                <a:latin typeface="Ebrima"/>
                <a:cs typeface="Ebrima"/>
              </a:rPr>
              <a:t>del</a:t>
            </a:r>
            <a:r>
              <a:rPr sz="4400" b="1" spc="-35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400" b="1" dirty="0">
                <a:solidFill>
                  <a:srgbClr val="1F4E79"/>
                </a:solidFill>
                <a:latin typeface="Ebrima"/>
                <a:cs typeface="Ebrima"/>
              </a:rPr>
              <a:t>Convenio </a:t>
            </a:r>
            <a:r>
              <a:rPr sz="4400" b="1" spc="-480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400" b="1" spc="-5" dirty="0">
                <a:solidFill>
                  <a:srgbClr val="1F4E79"/>
                </a:solidFill>
                <a:latin typeface="Ebrima"/>
                <a:cs typeface="Ebrima"/>
              </a:rPr>
              <a:t>de </a:t>
            </a:r>
            <a:r>
              <a:rPr sz="4400" b="1" dirty="0">
                <a:solidFill>
                  <a:srgbClr val="1F4E79"/>
                </a:solidFill>
                <a:latin typeface="Ebrima"/>
                <a:cs typeface="Ebrima"/>
              </a:rPr>
              <a:t>Formación Dual </a:t>
            </a:r>
            <a:r>
              <a:rPr sz="4400" b="1" spc="-484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000" spc="-10" dirty="0">
                <a:solidFill>
                  <a:srgbClr val="1F4E79"/>
                </a:solidFill>
                <a:latin typeface="Ebrima"/>
                <a:cs typeface="Ebrima"/>
              </a:rPr>
              <a:t>UdeG,</a:t>
            </a:r>
            <a:r>
              <a:rPr sz="4000" spc="415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000" spc="-10" dirty="0">
                <a:solidFill>
                  <a:srgbClr val="1F4E79"/>
                </a:solidFill>
                <a:latin typeface="Ebrima"/>
                <a:cs typeface="Ebrima"/>
              </a:rPr>
              <a:t>Fundación </a:t>
            </a:r>
            <a:r>
              <a:rPr sz="4000" spc="-5" dirty="0">
                <a:solidFill>
                  <a:srgbClr val="1F4E79"/>
                </a:solidFill>
                <a:latin typeface="Ebrima"/>
                <a:cs typeface="Ebrima"/>
              </a:rPr>
              <a:t> AFOS,</a:t>
            </a:r>
            <a:r>
              <a:rPr sz="4000" spc="20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000" spc="-5" dirty="0">
                <a:solidFill>
                  <a:srgbClr val="1F4E79"/>
                </a:solidFill>
                <a:latin typeface="Ebrima"/>
                <a:cs typeface="Ebrima"/>
              </a:rPr>
              <a:t>AEDual</a:t>
            </a:r>
            <a:r>
              <a:rPr sz="4000" spc="10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000" spc="-5" dirty="0">
                <a:solidFill>
                  <a:srgbClr val="1F4E79"/>
                </a:solidFill>
                <a:latin typeface="Ebrima"/>
                <a:cs typeface="Ebrima"/>
              </a:rPr>
              <a:t>e </a:t>
            </a:r>
            <a:r>
              <a:rPr sz="4000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000" spc="-10" dirty="0">
                <a:solidFill>
                  <a:srgbClr val="1F4E79"/>
                </a:solidFill>
                <a:latin typeface="Ebrima"/>
                <a:cs typeface="Ebrima"/>
              </a:rPr>
              <a:t>Industriales</a:t>
            </a:r>
            <a:r>
              <a:rPr sz="4000" spc="5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000" spc="-5" dirty="0">
                <a:solidFill>
                  <a:srgbClr val="1F4E79"/>
                </a:solidFill>
                <a:latin typeface="Ebrima"/>
                <a:cs typeface="Ebrima"/>
              </a:rPr>
              <a:t>Jalisco</a:t>
            </a:r>
            <a:endParaRPr sz="4000" dirty="0">
              <a:solidFill>
                <a:prstClr val="black"/>
              </a:solidFill>
              <a:latin typeface="Ebrima"/>
              <a:cs typeface="Ebrima"/>
            </a:endParaRPr>
          </a:p>
          <a:p>
            <a:pPr defTabSz="914400">
              <a:spcBef>
                <a:spcPts val="15"/>
              </a:spcBef>
            </a:pPr>
            <a:endParaRPr sz="3600" dirty="0">
              <a:solidFill>
                <a:prstClr val="black"/>
              </a:solidFill>
              <a:latin typeface="Ebrima"/>
              <a:cs typeface="Ebrima"/>
            </a:endParaRPr>
          </a:p>
          <a:p>
            <a:pPr marL="635" algn="ctr" defTabSz="914400">
              <a:spcBef>
                <a:spcPts val="5"/>
              </a:spcBef>
            </a:pPr>
            <a:r>
              <a:rPr sz="4000" spc="-10" dirty="0">
                <a:solidFill>
                  <a:srgbClr val="1F4E79"/>
                </a:solidFill>
                <a:latin typeface="Ebrima"/>
                <a:cs typeface="Ebrima"/>
              </a:rPr>
              <a:t>Julio</a:t>
            </a:r>
            <a:r>
              <a:rPr sz="4000" spc="-25" dirty="0">
                <a:solidFill>
                  <a:srgbClr val="1F4E79"/>
                </a:solidFill>
                <a:latin typeface="Ebrima"/>
                <a:cs typeface="Ebrima"/>
              </a:rPr>
              <a:t> </a:t>
            </a:r>
            <a:r>
              <a:rPr sz="4000" spc="-5" dirty="0">
                <a:solidFill>
                  <a:srgbClr val="1F4E79"/>
                </a:solidFill>
                <a:latin typeface="Ebrima"/>
                <a:cs typeface="Ebrima"/>
              </a:rPr>
              <a:t>2022</a:t>
            </a:r>
            <a:endParaRPr sz="4000" dirty="0">
              <a:solidFill>
                <a:prstClr val="black"/>
              </a:solidFill>
              <a:latin typeface="Ebrima"/>
              <a:cs typeface="Ebrima"/>
            </a:endParaRPr>
          </a:p>
        </p:txBody>
      </p:sp>
      <p:pic>
        <p:nvPicPr>
          <p:cNvPr id="10" name="object 7">
            <a:extLst>
              <a:ext uri="{FF2B5EF4-FFF2-40B4-BE49-F238E27FC236}">
                <a16:creationId xmlns:a16="http://schemas.microsoft.com/office/drawing/2014/main" id="{B52D7495-1904-B546-AE63-F3F0FAEB20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00804" y="2507653"/>
            <a:ext cx="13213080" cy="870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400"/>
            <a:r>
              <a:rPr lang="es-MX" sz="4400" b="1" dirty="0">
                <a:solidFill>
                  <a:srgbClr val="1F4E79"/>
                </a:solidFill>
                <a:latin typeface="Ebrima"/>
                <a:ea typeface="+mn-ea"/>
                <a:cs typeface="Ebrima"/>
              </a:rPr>
              <a:t>Participación en Consejo Empresarial por la Educación Dual de Jalisco</a:t>
            </a:r>
            <a:br>
              <a:rPr lang="es-MX" sz="4400" b="1" dirty="0">
                <a:solidFill>
                  <a:srgbClr val="1F4E79"/>
                </a:solidFill>
                <a:latin typeface="Ebrima"/>
                <a:ea typeface="+mn-ea"/>
                <a:cs typeface="Ebrima"/>
              </a:rPr>
            </a:br>
            <a:endParaRPr lang="es-MX" sz="4400" b="1" dirty="0">
              <a:solidFill>
                <a:srgbClr val="1F4E79"/>
              </a:solidFill>
              <a:latin typeface="Ebrima"/>
              <a:ea typeface="+mn-ea"/>
              <a:cs typeface="Ebrima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57E7-69A5-5641-9432-8E4A3134E0D9}" type="slidenum">
              <a:rPr lang="es-ES_tradnl" smtClean="0"/>
              <a:t>4</a:t>
            </a:fld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650" y="2406224"/>
            <a:ext cx="14465541" cy="950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3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22051341" cy="1493649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57E7-69A5-5641-9432-8E4A3134E0D9}" type="slidenum">
              <a:rPr lang="es-ES_tradnl" smtClean="0"/>
              <a:t>5</a:t>
            </a:fld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080" y="1920240"/>
            <a:ext cx="15689179" cy="1083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3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22051341" cy="1493649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57E7-69A5-5641-9432-8E4A3134E0D9}" type="slidenum">
              <a:rPr lang="es-ES_tradnl" smtClean="0"/>
              <a:t>6</a:t>
            </a:fld>
            <a:endParaRPr lang="es-ES_tradn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392" y="1920240"/>
            <a:ext cx="16480555" cy="113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6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22051341" cy="1493649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57E7-69A5-5641-9432-8E4A3134E0D9}" type="slidenum">
              <a:rPr lang="es-ES_tradnl" smtClean="0"/>
              <a:t>7</a:t>
            </a:fld>
            <a:endParaRPr lang="es-ES_tradn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347" y="1736714"/>
            <a:ext cx="18645395" cy="1106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6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82368" y="501029"/>
            <a:ext cx="17315323" cy="1256752"/>
          </a:xfrm>
          <a:prstGeom prst="rect">
            <a:avLst/>
          </a:prstGeom>
        </p:spPr>
        <p:txBody>
          <a:bodyPr vert="horz" wrap="square" lIns="0" tIns="25398" rIns="0" bIns="0" rtlCol="0" anchor="ctr">
            <a:spAutoFit/>
          </a:bodyPr>
          <a:lstStyle/>
          <a:p>
            <a:pPr marL="25399">
              <a:lnSpc>
                <a:spcPct val="100000"/>
              </a:lnSpc>
              <a:spcBef>
                <a:spcPts val="200"/>
              </a:spcBef>
            </a:pPr>
            <a:r>
              <a:rPr spc="-10" dirty="0"/>
              <a:t>Primer</a:t>
            </a:r>
            <a:r>
              <a:rPr spc="-30" dirty="0"/>
              <a:t> </a:t>
            </a:r>
            <a:r>
              <a:rPr spc="-10" dirty="0"/>
              <a:t>campus</a:t>
            </a:r>
            <a:r>
              <a:rPr spc="-30" dirty="0"/>
              <a:t> </a:t>
            </a:r>
            <a:r>
              <a:rPr dirty="0"/>
              <a:t>dual</a:t>
            </a:r>
            <a:r>
              <a:rPr spc="-20" dirty="0"/>
              <a:t> </a:t>
            </a:r>
            <a:r>
              <a:rPr dirty="0"/>
              <a:t>de </a:t>
            </a:r>
            <a:r>
              <a:rPr spc="-10" dirty="0"/>
              <a:t>la</a:t>
            </a:r>
            <a:r>
              <a:rPr spc="-30" dirty="0"/>
              <a:t> </a:t>
            </a:r>
            <a:r>
              <a:rPr spc="-10" dirty="0"/>
              <a:t>Red</a:t>
            </a:r>
            <a:r>
              <a:rPr dirty="0"/>
              <a:t> Universitaria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556" y="1297847"/>
            <a:ext cx="16218568" cy="871086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103863" y="3224464"/>
            <a:ext cx="4957010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spc="-20" dirty="0">
                <a:solidFill>
                  <a:srgbClr val="1F4E79"/>
                </a:solidFill>
                <a:latin typeface="Ebrima"/>
                <a:cs typeface="Ebrima"/>
              </a:rPr>
              <a:t>Dictaminación de programas duales en la U de G </a:t>
            </a:r>
          </a:p>
          <a:p>
            <a:pPr algn="ctr"/>
            <a:r>
              <a:rPr lang="es-MX" sz="4400" b="1" spc="-20" dirty="0">
                <a:solidFill>
                  <a:srgbClr val="1F4E79"/>
                </a:solidFill>
                <a:latin typeface="Ebrima"/>
                <a:cs typeface="Ebrima"/>
              </a:rPr>
              <a:t>(CUTLAJO)</a:t>
            </a:r>
          </a:p>
          <a:p>
            <a:pPr algn="just"/>
            <a:endParaRPr lang="es-MX" sz="4000" spc="-20" dirty="0">
              <a:solidFill>
                <a:srgbClr val="1F4E79"/>
              </a:solidFill>
              <a:latin typeface="Ebrima"/>
              <a:cs typeface="Ebrima"/>
            </a:endParaRPr>
          </a:p>
          <a:p>
            <a:pPr algn="ctr"/>
            <a:r>
              <a:rPr lang="es-MX" sz="4000" spc="-20" dirty="0">
                <a:solidFill>
                  <a:srgbClr val="1F4E79"/>
                </a:solidFill>
                <a:latin typeface="Ebrima"/>
                <a:cs typeface="Ebrima"/>
              </a:rPr>
              <a:t>Consejo General Universitario</a:t>
            </a:r>
          </a:p>
          <a:p>
            <a:pPr algn="ctr"/>
            <a:endParaRPr lang="es-MX" sz="4000" spc="-20" dirty="0">
              <a:solidFill>
                <a:srgbClr val="1F4E79"/>
              </a:solidFill>
              <a:latin typeface="Ebrima"/>
              <a:cs typeface="Ebrima"/>
            </a:endParaRPr>
          </a:p>
          <a:p>
            <a:pPr algn="ctr"/>
            <a:r>
              <a:rPr lang="es-MX" sz="4000" spc="-20" dirty="0">
                <a:solidFill>
                  <a:srgbClr val="1F4E79"/>
                </a:solidFill>
                <a:latin typeface="Ebrima"/>
                <a:cs typeface="Ebrima"/>
              </a:rPr>
              <a:t>Sesión del viernes 10 de marzo de 2023, 10:00 h.</a:t>
            </a:r>
          </a:p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12007516" y="10805528"/>
            <a:ext cx="7579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s-MX" sz="4800" b="1" dirty="0">
                <a:solidFill>
                  <a:schemeClr val="accent4">
                    <a:lumMod val="75000"/>
                  </a:schemeClr>
                </a:solidFill>
              </a:rPr>
              <a:t>“PIENSA Y TRABAJA”</a:t>
            </a:r>
          </a:p>
        </p:txBody>
      </p:sp>
    </p:spTree>
    <p:extLst>
      <p:ext uri="{BB962C8B-B14F-4D97-AF65-F5344CB8AC3E}">
        <p14:creationId xmlns:p14="http://schemas.microsoft.com/office/powerpoint/2010/main" val="80293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82368" y="501029"/>
            <a:ext cx="17315323" cy="1256752"/>
          </a:xfrm>
          <a:prstGeom prst="rect">
            <a:avLst/>
          </a:prstGeom>
        </p:spPr>
        <p:txBody>
          <a:bodyPr vert="horz" wrap="square" lIns="0" tIns="25398" rIns="0" bIns="0" rtlCol="0" anchor="ctr">
            <a:spAutoFit/>
          </a:bodyPr>
          <a:lstStyle/>
          <a:p>
            <a:pPr marL="25399">
              <a:lnSpc>
                <a:spcPct val="100000"/>
              </a:lnSpc>
              <a:spcBef>
                <a:spcPts val="200"/>
              </a:spcBef>
            </a:pPr>
            <a:r>
              <a:rPr spc="-10" dirty="0"/>
              <a:t>Primer</a:t>
            </a:r>
            <a:r>
              <a:rPr spc="-30" dirty="0"/>
              <a:t> </a:t>
            </a:r>
            <a:r>
              <a:rPr spc="-10" dirty="0"/>
              <a:t>campus</a:t>
            </a:r>
            <a:r>
              <a:rPr spc="-30" dirty="0"/>
              <a:t> </a:t>
            </a:r>
            <a:r>
              <a:rPr dirty="0"/>
              <a:t>dual</a:t>
            </a:r>
            <a:r>
              <a:rPr spc="-20" dirty="0"/>
              <a:t> </a:t>
            </a:r>
            <a:r>
              <a:rPr dirty="0"/>
              <a:t>de </a:t>
            </a:r>
            <a:r>
              <a:rPr spc="-10" dirty="0"/>
              <a:t>la</a:t>
            </a:r>
            <a:r>
              <a:rPr spc="-30" dirty="0"/>
              <a:t> </a:t>
            </a:r>
            <a:r>
              <a:rPr spc="-10" dirty="0"/>
              <a:t>Red</a:t>
            </a:r>
            <a:r>
              <a:rPr dirty="0"/>
              <a:t> Universitaria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01029"/>
            <a:ext cx="14057586" cy="55727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096000" y="6396335"/>
            <a:ext cx="1383225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800" b="1" dirty="0"/>
              <a:t>UNIVERSIDAD DE GUADALAJARA</a:t>
            </a:r>
          </a:p>
          <a:p>
            <a:pPr algn="just"/>
            <a:r>
              <a:rPr lang="es-MX" sz="2400" dirty="0"/>
              <a:t>H. Consejo General Universitario</a:t>
            </a:r>
          </a:p>
          <a:p>
            <a:pPr algn="just"/>
            <a:r>
              <a:rPr lang="es-MX" sz="2400" dirty="0"/>
              <a:t>Sesión Extraordinaria del viernes 10 de marzo de 2023, 10:00 h.</a:t>
            </a:r>
          </a:p>
          <a:p>
            <a:pPr algn="just"/>
            <a:endParaRPr lang="es-MX" sz="2400" dirty="0"/>
          </a:p>
          <a:p>
            <a:pPr algn="just"/>
            <a:endParaRPr lang="es-MX" sz="2400" dirty="0"/>
          </a:p>
          <a:p>
            <a:pPr algn="just"/>
            <a:r>
              <a:rPr lang="es-MX" sz="2400" dirty="0"/>
              <a:t>Dictamen Núm. I/2023/001: Se crea el plan de estudios de </a:t>
            </a:r>
            <a:r>
              <a:rPr lang="es-MX" sz="2400" b="1" dirty="0"/>
              <a:t>Ingeniería Mecatrónica </a:t>
            </a:r>
            <a:r>
              <a:rPr lang="es-MX" sz="2400" dirty="0"/>
              <a:t>Dual, para operar en la modalidad escolarizada y/o mixta, bajo el sistema de créditos, en el Centro Universitario de Tlajomulco, a partir del ciclo escolar 2023 “B”.</a:t>
            </a:r>
          </a:p>
          <a:p>
            <a:pPr algn="just"/>
            <a:endParaRPr lang="es-MX" sz="2400" dirty="0"/>
          </a:p>
          <a:p>
            <a:pPr algn="just"/>
            <a:r>
              <a:rPr lang="es-MX" sz="2400" dirty="0"/>
              <a:t>Dictamen Núm. I/2023/019: Se crea el plan de estudios de </a:t>
            </a:r>
            <a:r>
              <a:rPr lang="es-MX" sz="2400" b="1" dirty="0"/>
              <a:t>Ingeniería en Biotecnología</a:t>
            </a:r>
            <a:r>
              <a:rPr lang="es-MX" sz="2400" dirty="0"/>
              <a:t>, para operar en la modalidad dual, bajo el sistema de créditos, en el Centro Universitario de Tlajomulco, a partir del ciclo escolar 2023 “B”.</a:t>
            </a:r>
          </a:p>
          <a:p>
            <a:pPr algn="just"/>
            <a:endParaRPr lang="es-MX" sz="2400" dirty="0"/>
          </a:p>
          <a:p>
            <a:pPr algn="just"/>
            <a:r>
              <a:rPr lang="es-MX" sz="2400" dirty="0"/>
              <a:t>Dictamen Núm. I/2023/020: Se crea el plan de estudios de </a:t>
            </a:r>
            <a:r>
              <a:rPr lang="es-MX" sz="2400" b="1" dirty="0"/>
              <a:t>Ingeniería en Diseño Industrial</a:t>
            </a:r>
            <a:r>
              <a:rPr lang="es-MX" sz="2400" dirty="0"/>
              <a:t>, para operar en la modalidad dual, bajo el sistema de créditos, en el Centro Universitario de Tlajomulco, a partir del ciclo escolar 2023 “B”.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8992</TotalTime>
  <Words>303</Words>
  <Application>Microsoft Office PowerPoint</Application>
  <PresentationFormat>Personalizado</PresentationFormat>
  <Paragraphs>48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DIN Alternate</vt:lpstr>
      <vt:lpstr>DIN Condensed</vt:lpstr>
      <vt:lpstr>Ebrima</vt:lpstr>
      <vt:lpstr>Rockwell</vt:lpstr>
      <vt:lpstr>Wingdings</vt:lpstr>
      <vt:lpstr>Atlas</vt:lpstr>
      <vt:lpstr>Tema de Office</vt:lpstr>
      <vt:lpstr>Creación de programas duales en la Universidad de Guadalajara Campus Tlajomulco  “Alianza empresarial para la educación dual centro-bajío-occidente” </vt:lpstr>
      <vt:lpstr>Primer campus dual de la Red Universitaria</vt:lpstr>
      <vt:lpstr>Presentación de PowerPoint</vt:lpstr>
      <vt:lpstr>Participación en Consejo Empresarial por la Educación Dual de Jalisco </vt:lpstr>
      <vt:lpstr>Presentación de PowerPoint</vt:lpstr>
      <vt:lpstr>Presentación de PowerPoint</vt:lpstr>
      <vt:lpstr>Presentación de PowerPoint</vt:lpstr>
      <vt:lpstr>Primer campus dual de la Red Universitaria</vt:lpstr>
      <vt:lpstr>Primer campus dual de la Red Universitaria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user</cp:lastModifiedBy>
  <cp:revision>122</cp:revision>
  <dcterms:created xsi:type="dcterms:W3CDTF">2021-01-27T20:19:59Z</dcterms:created>
  <dcterms:modified xsi:type="dcterms:W3CDTF">2023-04-18T18:55:58Z</dcterms:modified>
</cp:coreProperties>
</file>